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60" r:id="rId5"/>
    <p:sldId id="261" r:id="rId6"/>
    <p:sldId id="264" r:id="rId7"/>
    <p:sldId id="263" r:id="rId8"/>
    <p:sldId id="266" r:id="rId9"/>
    <p:sldId id="267" r:id="rId10"/>
    <p:sldId id="268" r:id="rId11"/>
    <p:sldId id="269" r:id="rId12"/>
    <p:sldId id="270" r:id="rId13"/>
    <p:sldId id="273" r:id="rId14"/>
    <p:sldId id="272" r:id="rId15"/>
    <p:sldId id="274" r:id="rId16"/>
    <p:sldId id="275" r:id="rId17"/>
    <p:sldId id="277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26FF7-DB3A-4EFF-A74F-6171A3DCD127}" type="datetimeFigureOut">
              <a:rPr lang="en-US" smtClean="0"/>
              <a:pPr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97BDD-6F7D-4D66-AB94-443843801D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Bai%20ca%20di%20hoc%20-%20Nha%20thieu%20nhi%20quan%205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dell\Desktop\New folder\hinh-nen-powerpoint-dep-13699725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" name="WordArt 17"/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7315200" cy="609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8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latin typeface="VNI-Times"/>
            </a:endParaRPr>
          </a:p>
        </p:txBody>
      </p:sp>
      <p:sp>
        <p:nvSpPr>
          <p:cNvPr id="21" name="WordArt 18"/>
          <p:cNvSpPr>
            <a:spLocks noChangeArrowheads="1" noChangeShapeType="1" noTextEdit="1"/>
          </p:cNvSpPr>
          <p:nvPr/>
        </p:nvSpPr>
        <p:spPr bwMode="auto">
          <a:xfrm>
            <a:off x="2895600" y="2133600"/>
            <a:ext cx="3886200" cy="1228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4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vi-VN" sz="54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54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54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54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" name="WordArt 19"/>
          <p:cNvSpPr>
            <a:spLocks noChangeArrowheads="1" noChangeShapeType="1" noTextEdit="1"/>
          </p:cNvSpPr>
          <p:nvPr/>
        </p:nvSpPr>
        <p:spPr bwMode="auto">
          <a:xfrm>
            <a:off x="3657600" y="3886200"/>
            <a:ext cx="236220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0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Lớp</a:t>
            </a:r>
            <a:r>
              <a:rPr lang="en-US" sz="60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:3A</a:t>
            </a:r>
            <a:endParaRPr lang="en-US" sz="60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5" name="Picture 7" descr="C:\Users\dell\Desktop\New folder\945773Barres_divers__35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5638800"/>
            <a:ext cx="5638800" cy="1047750"/>
          </a:xfrm>
          <a:prstGeom prst="rect">
            <a:avLst/>
          </a:prstGeom>
          <a:noFill/>
        </p:spPr>
      </p:pic>
      <p:pic>
        <p:nvPicPr>
          <p:cNvPr id="23" name="Picture 10" descr="index_image44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5867400"/>
            <a:ext cx="60960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381000" y="1524000"/>
            <a:ext cx="2381250" cy="652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Luyện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9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66950"/>
            <a:ext cx="8382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17526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 2 </a:t>
            </a:r>
            <a:r>
              <a:rPr lang="en-US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Vở</a:t>
            </a:r>
            <a:r>
              <a:rPr lang="en-US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  <p:sp>
        <p:nvSpPr>
          <p:cNvPr id="15" name="Text Box 57"/>
          <p:cNvSpPr txBox="1">
            <a:spLocks noChangeArrowheads="1"/>
          </p:cNvSpPr>
          <p:nvPr/>
        </p:nvSpPr>
        <p:spPr bwMode="auto">
          <a:xfrm>
            <a:off x="533400" y="2667000"/>
            <a:ext cx="7848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500" dirty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áo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cần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24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cúc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áo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42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cúc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áo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dùng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mấy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áo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6" name="Text Box 58"/>
          <p:cNvSpPr txBox="1">
            <a:spLocks noChangeArrowheads="1"/>
          </p:cNvSpPr>
          <p:nvPr/>
        </p:nvSpPr>
        <p:spPr bwMode="auto">
          <a:xfrm>
            <a:off x="228600" y="5105400"/>
            <a:ext cx="29289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00CC"/>
                </a:solidFill>
                <a:latin typeface="Times New Roman" pitchFamily="18" charset="0"/>
              </a:rPr>
              <a:t>24 cúc áo: 4 áo</a:t>
            </a:r>
          </a:p>
          <a:p>
            <a:r>
              <a:rPr lang="en-US" sz="3200">
                <a:solidFill>
                  <a:srgbClr val="CC00CC"/>
                </a:solidFill>
                <a:latin typeface="Times New Roman" pitchFamily="18" charset="0"/>
              </a:rPr>
              <a:t>42 cúc áo: …áo?</a:t>
            </a:r>
          </a:p>
        </p:txBody>
      </p:sp>
      <p:sp>
        <p:nvSpPr>
          <p:cNvPr id="17" name="Text Box 56"/>
          <p:cNvSpPr txBox="1">
            <a:spLocks noChangeArrowheads="1"/>
          </p:cNvSpPr>
          <p:nvPr/>
        </p:nvSpPr>
        <p:spPr bwMode="auto">
          <a:xfrm>
            <a:off x="533400" y="4418013"/>
            <a:ext cx="1630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Tóm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3733800" y="3908425"/>
            <a:ext cx="5130800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600" i="1" dirty="0" err="1">
                <a:solidFill>
                  <a:srgbClr val="CC00CC"/>
                </a:solidFill>
                <a:latin typeface="Times New Roman" pitchFamily="18" charset="0"/>
              </a:rPr>
              <a:t>Bài</a:t>
            </a:r>
            <a:r>
              <a:rPr lang="en-US" sz="2600" i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i="1" dirty="0" err="1">
                <a:solidFill>
                  <a:srgbClr val="CC00CC"/>
                </a:solidFill>
                <a:latin typeface="Times New Roman" pitchFamily="18" charset="0"/>
              </a:rPr>
              <a:t>làm</a:t>
            </a:r>
            <a:r>
              <a:rPr lang="en-US" sz="2600" dirty="0">
                <a:solidFill>
                  <a:srgbClr val="CC00CC"/>
                </a:solidFill>
                <a:latin typeface="Times New Roman" pitchFamily="18" charset="0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Số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cúc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cần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cho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1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cái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là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24 : 4 = 6 (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cúc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)</a:t>
            </a:r>
          </a:p>
          <a:p>
            <a:pPr algn="ctr">
              <a:lnSpc>
                <a:spcPct val="120000"/>
              </a:lnSpc>
            </a:pP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Số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loại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đó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dùng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hết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42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cúc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là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42 : 6 = 7 (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cái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)</a:t>
            </a:r>
          </a:p>
          <a:p>
            <a:pPr algn="ctr">
              <a:lnSpc>
                <a:spcPct val="120000"/>
              </a:lnSpc>
            </a:pP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                       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Đáp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số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: 7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cái</a:t>
            </a:r>
            <a:r>
              <a:rPr lang="en-US" sz="2600" b="1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CC00CC"/>
                </a:solidFill>
                <a:latin typeface="Times New Roman" pitchFamily="18" charset="0"/>
              </a:rPr>
              <a:t>áo</a:t>
            </a:r>
            <a:endParaRPr lang="en-US" sz="2600" b="1" dirty="0">
              <a:solidFill>
                <a:srgbClr val="CC00CC"/>
              </a:solidFill>
              <a:latin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1866900" y="53721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381000" y="1524000"/>
            <a:ext cx="2381250" cy="652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Luyện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9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66950"/>
            <a:ext cx="8382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WordArt 10"/>
          <p:cNvSpPr>
            <a:spLocks noChangeArrowheads="1" noChangeShapeType="1" noTextEdit="1"/>
          </p:cNvSpPr>
          <p:nvPr/>
        </p:nvSpPr>
        <p:spPr bwMode="auto">
          <a:xfrm>
            <a:off x="1371600" y="2286000"/>
            <a:ext cx="1066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3 :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457200" y="3581400"/>
            <a:ext cx="3398838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AutoNum type="alphaLcParenR"/>
            </a:pPr>
            <a:r>
              <a:rPr lang="en-US" sz="3200" b="1" dirty="0">
                <a:solidFill>
                  <a:srgbClr val="CC00CC"/>
                </a:solidFill>
                <a:latin typeface="Times New Roman" pitchFamily="18" charset="0"/>
              </a:rPr>
              <a:t> 24 : 6 : 2 = 4 : 2 </a:t>
            </a:r>
          </a:p>
          <a:p>
            <a:pPr marL="342900" indent="-342900">
              <a:lnSpc>
                <a:spcPct val="120000"/>
              </a:lnSpc>
            </a:pPr>
            <a:r>
              <a:rPr lang="en-US" sz="3200" b="1" dirty="0">
                <a:solidFill>
                  <a:srgbClr val="CC00CC"/>
                </a:solidFill>
                <a:latin typeface="Times New Roman" pitchFamily="18" charset="0"/>
              </a:rPr>
              <a:t>                   = 2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457200" y="2819400"/>
            <a:ext cx="7848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500" dirty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đúng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sai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29" name="Text Box 19"/>
          <p:cNvSpPr txBox="1">
            <a:spLocks noChangeArrowheads="1"/>
          </p:cNvSpPr>
          <p:nvPr/>
        </p:nvSpPr>
        <p:spPr bwMode="auto">
          <a:xfrm>
            <a:off x="4724400" y="3581400"/>
            <a:ext cx="36195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3200" b="1" dirty="0">
                <a:solidFill>
                  <a:srgbClr val="CC00CC"/>
                </a:solidFill>
                <a:latin typeface="Times New Roman" pitchFamily="18" charset="0"/>
              </a:rPr>
              <a:t>b) 24 : 6 : 2 = 24 : 3 </a:t>
            </a:r>
          </a:p>
          <a:p>
            <a:pPr marL="342900" indent="-342900">
              <a:lnSpc>
                <a:spcPct val="120000"/>
              </a:lnSpc>
            </a:pPr>
            <a:r>
              <a:rPr lang="en-US" sz="3200" b="1" dirty="0">
                <a:solidFill>
                  <a:srgbClr val="CC00CC"/>
                </a:solidFill>
                <a:latin typeface="Times New Roman" pitchFamily="18" charset="0"/>
              </a:rPr>
              <a:t>                    = 8</a:t>
            </a: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457200" y="5029200"/>
            <a:ext cx="3643313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3200" b="1" dirty="0">
                <a:solidFill>
                  <a:srgbClr val="CC00CC"/>
                </a:solidFill>
                <a:latin typeface="Times New Roman" pitchFamily="18" charset="0"/>
              </a:rPr>
              <a:t>c) 18 : 3 x 2 = 18 : 6 </a:t>
            </a:r>
          </a:p>
          <a:p>
            <a:pPr marL="342900" indent="-342900">
              <a:lnSpc>
                <a:spcPct val="120000"/>
              </a:lnSpc>
            </a:pPr>
            <a:r>
              <a:rPr lang="en-US" sz="3200" b="1" dirty="0">
                <a:solidFill>
                  <a:srgbClr val="CC00CC"/>
                </a:solidFill>
                <a:latin typeface="Times New Roman" pitchFamily="18" charset="0"/>
              </a:rPr>
              <a:t>                    = 3</a:t>
            </a: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4724400" y="5029200"/>
            <a:ext cx="35528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sz="3200" b="1">
                <a:solidFill>
                  <a:srgbClr val="CC00CC"/>
                </a:solidFill>
                <a:latin typeface="Times New Roman" pitchFamily="18" charset="0"/>
              </a:rPr>
              <a:t>d) 18 : 3 x 2 = 6 x 2 </a:t>
            </a:r>
          </a:p>
          <a:p>
            <a:pPr marL="342900" indent="-342900">
              <a:lnSpc>
                <a:spcPct val="120000"/>
              </a:lnSpc>
            </a:pPr>
            <a:r>
              <a:rPr lang="en-US" sz="3200" b="1">
                <a:solidFill>
                  <a:srgbClr val="CC00CC"/>
                </a:solidFill>
                <a:latin typeface="Times New Roman" pitchFamily="18" charset="0"/>
              </a:rPr>
              <a:t>                     = 12</a:t>
            </a: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3276600" y="4267200"/>
            <a:ext cx="4812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4" name="Text Box 27"/>
          <p:cNvSpPr txBox="1">
            <a:spLocks noChangeArrowheads="1"/>
          </p:cNvSpPr>
          <p:nvPr/>
        </p:nvSpPr>
        <p:spPr bwMode="auto">
          <a:xfrm>
            <a:off x="7515225" y="423862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827963" y="57007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37" name="Text Box 26"/>
          <p:cNvSpPr txBox="1">
            <a:spLocks noChangeArrowheads="1"/>
          </p:cNvSpPr>
          <p:nvPr/>
        </p:nvSpPr>
        <p:spPr bwMode="auto">
          <a:xfrm>
            <a:off x="3352800" y="56388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7" grpId="0"/>
      <p:bldP spid="28" grpId="0"/>
      <p:bldP spid="29" grpId="0"/>
      <p:bldP spid="30" grpId="0"/>
      <p:bldP spid="31" grpId="0"/>
      <p:bldP spid="33" grpId="0"/>
      <p:bldP spid="34" grpId="0"/>
      <p:bldP spid="36" grpId="0"/>
      <p:bldP spid="37" grpId="0"/>
      <p:bldP spid="3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dell\Desktop\New folder\hinh_nen_blog_dep_3-1280x8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676400" y="2971800"/>
            <a:ext cx="26900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38600" y="4343400"/>
            <a:ext cx="43011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5400" b="1" cap="none" spc="0" dirty="0" err="1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400" b="1" cap="none" spc="0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dell\Desktop\New folder\4d16f5de_746f120c_7u_resiz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43201"/>
            <a:ext cx="9144000" cy="4114800"/>
          </a:xfrm>
          <a:prstGeom prst="rect">
            <a:avLst/>
          </a:prstGeom>
          <a:noFill/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152400" y="1905000"/>
            <a:ext cx="89916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24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viên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thuốc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chứa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đều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4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vỉ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Hỏi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18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viên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thuốc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chứa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mấy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vỉ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như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thế</a:t>
            </a: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b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                          </a:t>
            </a:r>
            <a:br>
              <a:rPr kumimoji="0" lang="en-US" sz="10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343400" y="4648200"/>
            <a:ext cx="2714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b/  4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vỉ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343400" y="3962400"/>
            <a:ext cx="2714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a/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vỉ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343400" y="5334000"/>
            <a:ext cx="2714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c/ 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vỉ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1" descr="flag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33400" y="3962400"/>
            <a:ext cx="3200400" cy="192566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0" grpId="1"/>
      <p:bldP spid="22" grpId="0"/>
      <p:bldP spid="23" grpId="0"/>
      <p:bldP spid="2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dell\Desktop\New folder\4d16f5de_746f120c_7u_resiz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43201"/>
            <a:ext cx="9144000" cy="4114800"/>
          </a:xfrm>
          <a:prstGeom prst="rect">
            <a:avLst/>
          </a:prstGeom>
          <a:noFill/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304800" y="1752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28 kg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gạo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đựng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đều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7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Hỏi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20 kg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gạo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đựng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mấy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như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thế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191000" y="41148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b/ 5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191000" y="33528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a/ 24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91000" y="48006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c/ 80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1" descr="flag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57200" y="3962400"/>
            <a:ext cx="3200400" cy="192566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build="allAtOnce"/>
      <p:bldP spid="22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191000" y="41148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b/ 45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191000" y="33528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a/ 14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91000" y="48006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c/ 15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1" descr="flag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371600" y="4932336"/>
            <a:ext cx="3200400" cy="192566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04800" y="190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Kết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phép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35 : 5 x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allAtOnce"/>
      <p:bldP spid="22" grpId="0" build="allAtOnce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dell\Desktop\New folder\hinh-nen-powerpoint-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191000" y="41148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b/ 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91000" y="48006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c/ 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191000" y="3352800"/>
            <a:ext cx="25717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a/ 8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1" descr="flag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143000" y="4572000"/>
            <a:ext cx="3200400" cy="192566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04800" y="190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Kết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phép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16: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4: 2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  <p:bldP spid="21" grpId="0" build="allAtOnce"/>
      <p:bldP spid="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228600" y="4267200"/>
            <a:ext cx="487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Subtitle 2"/>
          <p:cNvSpPr>
            <a:spLocks/>
          </p:cNvSpPr>
          <p:nvPr/>
        </p:nvSpPr>
        <p:spPr bwMode="auto">
          <a:xfrm>
            <a:off x="609600" y="2514600"/>
            <a:ext cx="8153400" cy="35814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CC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en-US" sz="900" b="1" i="1" dirty="0">
              <a:solidFill>
                <a:srgbClr val="E56147"/>
              </a:solidFill>
              <a:latin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</a:pP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liên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quan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đến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rút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về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đơn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vị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thường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được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giải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hai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CC00FF"/>
                </a:solidFill>
                <a:latin typeface="Times New Roman" pitchFamily="18" charset="0"/>
              </a:rPr>
              <a:t>Bước</a:t>
            </a:r>
            <a:r>
              <a:rPr lang="en-US" sz="2400" b="1" dirty="0">
                <a:solidFill>
                  <a:srgbClr val="CC00FF"/>
                </a:solidFill>
                <a:latin typeface="Times New Roman" pitchFamily="18" charset="0"/>
              </a:rPr>
              <a:t> 1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Tìm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trị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trong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phần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  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bằng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nhau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(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thực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hiện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phép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chia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CC00FF"/>
                </a:solidFill>
                <a:latin typeface="Times New Roman" pitchFamily="18" charset="0"/>
              </a:rPr>
              <a:t>Bước</a:t>
            </a:r>
            <a:r>
              <a:rPr lang="en-US" sz="2400" b="1" dirty="0">
                <a:solidFill>
                  <a:srgbClr val="CC00FF"/>
                </a:solidFill>
                <a:latin typeface="Times New Roman" pitchFamily="18" charset="0"/>
              </a:rPr>
              <a:t> 2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Tìm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phần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bằng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nhau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trị</a:t>
            </a:r>
            <a:endParaRPr lang="en-US" sz="2400" b="1" dirty="0">
              <a:solidFill>
                <a:srgbClr val="E56147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  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(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thực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hiện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phép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chia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dell\Desktop\New folder\hinh-nen-dep-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2710" name="Bai ca di hoc - Nha thieu nhi quan 5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905000" y="71628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0072" fill="hold"/>
                                        <p:tgtEl>
                                          <p:spTgt spid="727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7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dell\Desktop\New folder\hinh-nen-powerpoint-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8600" y="3429000"/>
            <a:ext cx="29718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r>
              <a:rPr lang="en-US" sz="3200" b="1" baseline="0" dirty="0" smtClean="0">
                <a:latin typeface="Times New Roman" pitchFamily="18" charset="0"/>
                <a:ea typeface="+mj-ea"/>
                <a:cs typeface="Times New Roman" pitchFamily="18" charset="0"/>
              </a:rPr>
              <a:t>715</a:t>
            </a:r>
            <a:r>
              <a:rPr lang="en-US" sz="32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x 6=?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343400" y="2971800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48729 : 6=?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81000" y="3962400"/>
            <a:ext cx="29718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10715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   x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            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64290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953000" y="4114800"/>
            <a:ext cx="1524000" cy="2209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48 729</a:t>
            </a:r>
            <a:endParaRPr lang="en-US" sz="2800" b="1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07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 12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   09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 </a:t>
            </a:r>
            <a:r>
              <a:rPr lang="en-US" sz="28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   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791200" y="46482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324600" y="44958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6248400" y="4038600"/>
            <a:ext cx="6096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324600" y="4572000"/>
            <a:ext cx="1066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8121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447800" y="54864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0" y="1905000"/>
            <a:ext cx="36576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Kiểm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tra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bài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P001 4H" pitchFamily="34" charset="0"/>
                <a:ea typeface="+mj-ea"/>
                <a:cs typeface="Times New Roman" pitchFamily="18" charset="0"/>
              </a:rPr>
              <a:t>cũ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P001 4H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ell\Desktop\New folder\hinh-nen-powerpoint-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0" y="1524000"/>
            <a:ext cx="2971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 smtClean="0">
                <a:solidFill>
                  <a:srgbClr val="FF0000"/>
                </a:solidFill>
                <a:latin typeface="HP001 4H" pitchFamily="34" charset="0"/>
                <a:ea typeface="+mj-ea"/>
                <a:cs typeface="Times New Roman" pitchFamily="18" charset="0"/>
              </a:rPr>
              <a:t>Khởi</a:t>
            </a:r>
            <a:r>
              <a:rPr lang="en-US" sz="3600" b="1" dirty="0" smtClean="0">
                <a:solidFill>
                  <a:srgbClr val="FF0000"/>
                </a:solidFill>
                <a:latin typeface="HP001 4H" pitchFamily="34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HP001 4H" pitchFamily="34" charset="0"/>
                <a:ea typeface="+mj-ea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HP001 4H" pitchFamily="34" charset="0"/>
                <a:ea typeface="+mj-ea"/>
                <a:cs typeface="Times New Roman" pitchFamily="18" charset="0"/>
              </a:rPr>
              <a:t>: 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P001 4H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228600" y="3505200"/>
            <a:ext cx="487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28600" y="2133600"/>
            <a:ext cx="8915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35l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mật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ong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chia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đều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vào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7 can.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Hỏi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 can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mấy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lít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mật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ong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124200" y="3124200"/>
            <a:ext cx="521493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35 : 7 = 5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can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 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10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16-Point Star 25"/>
          <p:cNvSpPr/>
          <p:nvPr/>
        </p:nvSpPr>
        <p:spPr>
          <a:xfrm>
            <a:off x="228600" y="3276600"/>
            <a:ext cx="1676400" cy="1219200"/>
          </a:xfrm>
          <a:prstGeom prst="star1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16-Point Star 26"/>
          <p:cNvSpPr/>
          <p:nvPr/>
        </p:nvSpPr>
        <p:spPr>
          <a:xfrm>
            <a:off x="685800" y="4495800"/>
            <a:ext cx="2133600" cy="1219200"/>
          </a:xfrm>
          <a:prstGeom prst="star1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16-Point Star 27"/>
          <p:cNvSpPr/>
          <p:nvPr/>
        </p:nvSpPr>
        <p:spPr>
          <a:xfrm>
            <a:off x="1524000" y="5638800"/>
            <a:ext cx="2133600" cy="1219200"/>
          </a:xfrm>
          <a:prstGeom prst="star1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2" grpId="0"/>
      <p:bldP spid="26" grpId="0" animBg="1"/>
      <p:bldP spid="26" grpId="1" animBg="1"/>
      <p:bldP spid="27" grpId="0" animBg="1"/>
      <p:bldP spid="28" grpId="0" animBg="1"/>
      <p:bldP spid="2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304800" y="4267200"/>
            <a:ext cx="487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28600" y="2590800"/>
            <a:ext cx="9144000" cy="150018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7 can.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có10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828800"/>
            <a:ext cx="2971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err="1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toán</a:t>
            </a:r>
            <a:r>
              <a:rPr lang="en-US" sz="3600" b="1" u="sng" dirty="0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: </a:t>
            </a:r>
            <a:endParaRPr kumimoji="0" lang="en-US" sz="36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P001 4H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81000" y="5105400"/>
            <a:ext cx="411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10l: …… can ?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533400" y="3886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3200" b="0" i="0" u="sng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Tóm</a:t>
            </a:r>
            <a:r>
              <a:rPr kumimoji="0" lang="en-US" sz="3200" b="0" i="0" u="sng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sng" strike="noStrike" cap="none" normalizeH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tắt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457200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35l : 7 can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4343400" y="3962400"/>
            <a:ext cx="4343400" cy="1905000"/>
          </a:xfrm>
          <a:prstGeom prst="cloudCallout">
            <a:avLst>
              <a:gd name="adj1" fmla="val -67553"/>
              <a:gd name="adj2" fmla="val 27481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can.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dell\Desktop\New folder\945773Barres_divers__3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67450"/>
            <a:ext cx="9144000" cy="590550"/>
          </a:xfrm>
          <a:prstGeom prst="rect">
            <a:avLst/>
          </a:prstGeom>
          <a:noFill/>
        </p:spPr>
      </p:pic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2049" grpId="0"/>
      <p:bldP spid="11" grpId="0"/>
      <p:bldP spid="12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228600" y="4267200"/>
            <a:ext cx="487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9144000" cy="150018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7 can.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có10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828800"/>
            <a:ext cx="29718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u="sng" dirty="0" err="1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toán</a:t>
            </a:r>
            <a:r>
              <a:rPr lang="en-US" sz="3600" b="1" u="sng" dirty="0" smtClean="0">
                <a:solidFill>
                  <a:srgbClr val="002060"/>
                </a:solidFill>
                <a:latin typeface="HP001 4H" pitchFamily="34" charset="0"/>
                <a:ea typeface="+mj-ea"/>
                <a:cs typeface="Times New Roman" pitchFamily="18" charset="0"/>
              </a:rPr>
              <a:t>: </a:t>
            </a:r>
            <a:endParaRPr kumimoji="0" lang="en-US" sz="36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P001 4H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2400" y="51816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10l: …… can ?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04800" y="39624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32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Tóm</a:t>
            </a:r>
            <a:r>
              <a:rPr kumimoji="0" lang="en-US" sz="32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sng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tắt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4648200"/>
            <a:ext cx="259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35l : 7 can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971800" y="3810000"/>
            <a:ext cx="6172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35 : 7 = 5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10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10 : 5 = 2 (can)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2 can.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1371600" y="53340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0" y="4191000"/>
            <a:ext cx="487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971800" y="1828800"/>
            <a:ext cx="6172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35 : 7 = 5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10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10 : 5 = 2 (can)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r"/>
                <a:tab pos="2743200" algn="ctr"/>
                <a:tab pos="5486400" algn="r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2 can.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1600200" y="1981200"/>
            <a:ext cx="1524000" cy="1066800"/>
            <a:chOff x="240" y="2592"/>
            <a:chExt cx="1920" cy="720"/>
          </a:xfrm>
        </p:grpSpPr>
        <p:sp>
          <p:nvSpPr>
            <p:cNvPr id="9" name="AutoShape 54"/>
            <p:cNvSpPr>
              <a:spLocks noChangeArrowheads="1"/>
            </p:cNvSpPr>
            <p:nvPr/>
          </p:nvSpPr>
          <p:spPr bwMode="auto">
            <a:xfrm>
              <a:off x="240" y="2592"/>
              <a:ext cx="1920" cy="720"/>
            </a:xfrm>
            <a:prstGeom prst="cloudCallout">
              <a:avLst>
                <a:gd name="adj1" fmla="val 83125"/>
                <a:gd name="adj2" fmla="val 8333"/>
              </a:avLst>
            </a:prstGeom>
            <a:solidFill>
              <a:srgbClr val="00CC00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007A00"/>
              </a:prstShdw>
            </a:effectLst>
          </p:spPr>
          <p:txBody>
            <a:bodyPr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10" name="Text Box 55"/>
            <p:cNvSpPr txBox="1">
              <a:spLocks noChangeArrowheads="1"/>
            </p:cNvSpPr>
            <p:nvPr/>
          </p:nvSpPr>
          <p:spPr bwMode="auto">
            <a:xfrm>
              <a:off x="820" y="2678"/>
              <a:ext cx="481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4000" b="1" dirty="0">
                  <a:solidFill>
                    <a:srgbClr val="FFFF99"/>
                  </a:solidFill>
                  <a:latin typeface="Times New Roman" pitchFamily="18" charset="0"/>
                </a:rPr>
                <a:t>?</a:t>
              </a:r>
            </a:p>
          </p:txBody>
        </p:sp>
      </p:grpSp>
      <p:sp>
        <p:nvSpPr>
          <p:cNvPr id="11" name="AutoShape 57"/>
          <p:cNvSpPr>
            <a:spLocks noChangeArrowheads="1"/>
          </p:cNvSpPr>
          <p:nvPr/>
        </p:nvSpPr>
        <p:spPr bwMode="auto">
          <a:xfrm>
            <a:off x="228600" y="1981200"/>
            <a:ext cx="2895600" cy="1143000"/>
          </a:xfrm>
          <a:prstGeom prst="cloudCallout">
            <a:avLst>
              <a:gd name="adj1" fmla="val 83125"/>
              <a:gd name="adj2" fmla="val 8333"/>
            </a:avLst>
          </a:prstGeom>
          <a:solidFill>
            <a:srgbClr val="00CC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7A00"/>
            </a:prstShdw>
          </a:effectLst>
        </p:spPr>
        <p:txBody>
          <a:bodyPr/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69"/>
          <p:cNvSpPr>
            <a:spLocks noChangeArrowheads="1"/>
          </p:cNvSpPr>
          <p:nvPr/>
        </p:nvSpPr>
        <p:spPr bwMode="auto">
          <a:xfrm>
            <a:off x="1295400" y="3581400"/>
            <a:ext cx="1673225" cy="1066800"/>
          </a:xfrm>
          <a:prstGeom prst="cloudCallout">
            <a:avLst>
              <a:gd name="adj1" fmla="val 94570"/>
              <a:gd name="adj2" fmla="val -38249"/>
            </a:avLst>
          </a:prstGeom>
          <a:solidFill>
            <a:srgbClr val="FFFE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9800"/>
            </a:prstShdw>
          </a:effectLst>
        </p:spPr>
        <p:txBody>
          <a:bodyPr/>
          <a:lstStyle/>
          <a:p>
            <a:pPr algn="ctr"/>
            <a:r>
              <a:rPr lang="en-US" sz="4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76"/>
          <p:cNvSpPr>
            <a:spLocks noChangeArrowheads="1"/>
          </p:cNvSpPr>
          <p:nvPr/>
        </p:nvSpPr>
        <p:spPr bwMode="auto">
          <a:xfrm>
            <a:off x="381000" y="5410200"/>
            <a:ext cx="8382000" cy="1447800"/>
          </a:xfrm>
          <a:prstGeom prst="horizontalScrol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rgbClr val="0099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" name="Text Box 75"/>
          <p:cNvSpPr txBox="1">
            <a:spLocks noChangeArrowheads="1"/>
          </p:cNvSpPr>
          <p:nvPr/>
        </p:nvSpPr>
        <p:spPr bwMode="auto">
          <a:xfrm>
            <a:off x="609600" y="5715000"/>
            <a:ext cx="8001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giải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toán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này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điểm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khác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với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toán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liên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quan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đến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rút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về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đơn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vị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đã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1" name="Text Box 77"/>
          <p:cNvSpPr txBox="1">
            <a:spLocks noChangeArrowheads="1"/>
          </p:cNvSpPr>
          <p:nvPr/>
        </p:nvSpPr>
        <p:spPr bwMode="auto">
          <a:xfrm>
            <a:off x="990600" y="5715000"/>
            <a:ext cx="656907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Bước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thứ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hai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chúng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ta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không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thực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hiện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phép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nhân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thực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hiện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phép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8000"/>
                </a:solidFill>
                <a:latin typeface="Times New Roman" pitchFamily="18" charset="0"/>
              </a:rPr>
              <a:t>chia</a:t>
            </a:r>
            <a:r>
              <a:rPr lang="en-US" sz="2800" dirty="0">
                <a:solidFill>
                  <a:srgbClr val="008000"/>
                </a:solidFill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3" grpId="0" animBg="1"/>
      <p:bldP spid="24" grpId="0"/>
      <p:bldP spid="24" grpId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dell\Desktop\New folder\hinh-nen-powerpoint-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228600" y="4267200"/>
            <a:ext cx="4876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Subtitle 2"/>
          <p:cNvSpPr>
            <a:spLocks/>
          </p:cNvSpPr>
          <p:nvPr/>
        </p:nvSpPr>
        <p:spPr bwMode="auto">
          <a:xfrm>
            <a:off x="609600" y="2514600"/>
            <a:ext cx="8153400" cy="35814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CC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</a:pPr>
            <a:endParaRPr lang="en-US" sz="900" b="1" i="1" dirty="0">
              <a:solidFill>
                <a:srgbClr val="E56147"/>
              </a:solidFill>
              <a:latin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</a:pP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liên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quan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đến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rút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về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đơn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vị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thường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được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giải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hai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E56147"/>
                </a:solidFill>
                <a:latin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CC00FF"/>
                </a:solidFill>
                <a:latin typeface="Times New Roman" pitchFamily="18" charset="0"/>
              </a:rPr>
              <a:t>Bước</a:t>
            </a:r>
            <a:r>
              <a:rPr lang="en-US" sz="2400" b="1" dirty="0">
                <a:solidFill>
                  <a:srgbClr val="CC00FF"/>
                </a:solidFill>
                <a:latin typeface="Times New Roman" pitchFamily="18" charset="0"/>
              </a:rPr>
              <a:t> 1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Tìm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trị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trong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phần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  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bằng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nhau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(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thực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hiện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phép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chia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CC00FF"/>
                </a:solidFill>
                <a:latin typeface="Times New Roman" pitchFamily="18" charset="0"/>
              </a:rPr>
              <a:t>Bước</a:t>
            </a:r>
            <a:r>
              <a:rPr lang="en-US" sz="2400" b="1" dirty="0">
                <a:solidFill>
                  <a:srgbClr val="CC00FF"/>
                </a:solidFill>
                <a:latin typeface="Times New Roman" pitchFamily="18" charset="0"/>
              </a:rPr>
              <a:t> 2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Tìm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phần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bằng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nhau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một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E56147"/>
                </a:solidFill>
                <a:latin typeface="Times New Roman" pitchFamily="18" charset="0"/>
              </a:rPr>
              <a:t>trị</a:t>
            </a:r>
            <a:endParaRPr lang="en-US" sz="2400" b="1" dirty="0">
              <a:solidFill>
                <a:srgbClr val="E56147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E56147"/>
                </a:solidFill>
                <a:latin typeface="Times New Roman" pitchFamily="18" charset="0"/>
              </a:rPr>
              <a:t>   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(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thực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hiện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phép</a:t>
            </a:r>
            <a:r>
              <a:rPr lang="en-US" sz="2400" i="1" dirty="0">
                <a:solidFill>
                  <a:srgbClr val="E56147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E56147"/>
                </a:solidFill>
                <a:latin typeface="Times New Roman" pitchFamily="18" charset="0"/>
              </a:rPr>
              <a:t>chia</a:t>
            </a:r>
            <a:r>
              <a:rPr lang="en-US" sz="2400" b="1" i="1" dirty="0">
                <a:solidFill>
                  <a:srgbClr val="E56147"/>
                </a:solidFill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381000" y="1524000"/>
            <a:ext cx="2381250" cy="652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Luyện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9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66950"/>
            <a:ext cx="8382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1238250" y="2362200"/>
            <a:ext cx="66675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 1 :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57200" y="2800350"/>
            <a:ext cx="7848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500" dirty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40kg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đựng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đều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8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túi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15kg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đựng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mấy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túi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0" name="WordArt 56"/>
          <p:cNvSpPr>
            <a:spLocks noChangeArrowheads="1" noChangeShapeType="1" noTextEdit="1"/>
          </p:cNvSpPr>
          <p:nvPr/>
        </p:nvSpPr>
        <p:spPr bwMode="auto">
          <a:xfrm>
            <a:off x="1066800" y="4427537"/>
            <a:ext cx="108585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Tóm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tắt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>
            <a:off x="609600" y="5105400"/>
            <a:ext cx="2227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C00CC"/>
                </a:solidFill>
                <a:latin typeface="Times New Roman" pitchFamily="18" charset="0"/>
              </a:rPr>
              <a:t>40kg: 8 túi</a:t>
            </a:r>
          </a:p>
          <a:p>
            <a:r>
              <a:rPr lang="en-US" sz="3200">
                <a:solidFill>
                  <a:srgbClr val="CC00CC"/>
                </a:solidFill>
                <a:latin typeface="Times New Roman" pitchFamily="18" charset="0"/>
              </a:rPr>
              <a:t>15kg: …túi?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381000" y="1524000"/>
            <a:ext cx="2381250" cy="652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Luyện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9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66950"/>
            <a:ext cx="838200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11"/>
          <p:cNvSpPr>
            <a:spLocks noChangeArrowheads="1" noChangeShapeType="1" noTextEdit="1"/>
          </p:cNvSpPr>
          <p:nvPr/>
        </p:nvSpPr>
        <p:spPr bwMode="auto">
          <a:xfrm>
            <a:off x="1238250" y="2362200"/>
            <a:ext cx="66675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</a:t>
            </a:r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 1 :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57200" y="2800350"/>
            <a:ext cx="7848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500" dirty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40kg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đựng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đều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8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túi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15kg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đựng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mấy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túi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7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7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0" name="WordArt 56"/>
          <p:cNvSpPr>
            <a:spLocks noChangeArrowheads="1" noChangeShapeType="1" noTextEdit="1"/>
          </p:cNvSpPr>
          <p:nvPr/>
        </p:nvSpPr>
        <p:spPr bwMode="auto">
          <a:xfrm>
            <a:off x="1066800" y="4427537"/>
            <a:ext cx="108585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Tóm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tắt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66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>
            <a:off x="609600" y="5105400"/>
            <a:ext cx="2227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40kg: 8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túi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  <a:p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15kg: …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túi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2" name="Text Box 45"/>
          <p:cNvSpPr txBox="1">
            <a:spLocks noChangeArrowheads="1"/>
          </p:cNvSpPr>
          <p:nvPr/>
        </p:nvSpPr>
        <p:spPr bwMode="auto">
          <a:xfrm>
            <a:off x="3429000" y="3962400"/>
            <a:ext cx="4947188" cy="271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9900"/>
                </a:solidFill>
                <a:latin typeface="Times New Roman" pitchFamily="18" charset="0"/>
              </a:rPr>
              <a:t>		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làm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Mỗi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túi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đựng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ki-lô-gam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	40 : 8 = 5 (kg)</a:t>
            </a:r>
          </a:p>
          <a:p>
            <a:pPr>
              <a:lnSpc>
                <a:spcPct val="120000"/>
              </a:lnSpc>
            </a:pP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túi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cần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để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đựng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15kg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	15 : 5 = 3 (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túi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			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Đáp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: 3 </a:t>
            </a:r>
            <a:r>
              <a:rPr lang="en-US" sz="2400" b="1" dirty="0" err="1">
                <a:solidFill>
                  <a:srgbClr val="009900"/>
                </a:solidFill>
                <a:latin typeface="Times New Roman" pitchFamily="18" charset="0"/>
              </a:rPr>
              <a:t>túi</a:t>
            </a:r>
            <a:endParaRPr lang="en-US" sz="2400" b="1" dirty="0">
              <a:solidFill>
                <a:srgbClr val="009900"/>
              </a:solidFill>
              <a:latin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1981994" y="5638006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713</Words>
  <Application>Microsoft Office PowerPoint</Application>
  <PresentationFormat>On-screen Show (4:3)</PresentationFormat>
  <Paragraphs>130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HP001 4H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ba, ngày 15 tháng 4 năm 2014 Toán</dc:title>
  <dc:creator>dell</dc:creator>
  <cp:lastModifiedBy>Acer-one</cp:lastModifiedBy>
  <cp:revision>35</cp:revision>
  <dcterms:created xsi:type="dcterms:W3CDTF">2014-04-12T02:01:32Z</dcterms:created>
  <dcterms:modified xsi:type="dcterms:W3CDTF">2017-03-29T03:53:30Z</dcterms:modified>
</cp:coreProperties>
</file>